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embeddedFontLst>
    <p:embeddedFont>
      <p:font typeface="Raleway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983EC4-3483-46EB-B4F0-D70ED91B5024}">
  <a:tblStyle styleId="{AE983EC4-3483-46EB-B4F0-D70ED91B50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4.xml"/><Relationship Id="rId75" Type="http://schemas.openxmlformats.org/officeDocument/2006/relationships/font" Target="fonts/RobotoMono-bold.fntdata"/><Relationship Id="rId30" Type="http://schemas.openxmlformats.org/officeDocument/2006/relationships/slide" Target="slides/slide23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6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5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Raleway-regular.fntdata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Raleway-italic.fntdata"/><Relationship Id="rId23" Type="http://schemas.openxmlformats.org/officeDocument/2006/relationships/slide" Target="slides/slide16.xml"/><Relationship Id="rId67" Type="http://schemas.openxmlformats.org/officeDocument/2006/relationships/font" Target="fonts/Raleway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aleway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975018c79_2_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8975018c79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afc98e47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9afc98e47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afc98e47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9afc98e47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afc98e47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9afc98e47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afc98e47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9afc98e47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afc98e47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9afc98e47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afc98e47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9afc98e47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afc98e47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9afc98e47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afc98e47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9afc98e47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afc98e47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9afc98e47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b06f764c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b06f764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975018c79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8975018c79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b06f764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9b06f764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b06f764c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9b06f764c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b06f764c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9b06f764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9b06f764c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9b06f764c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b06f764c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9b06f764c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b06f764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9b06f764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b06f764c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9b06f764c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b06f764c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9b06f764c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b06f764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9b06f764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b06f764c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9b06f764c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afc98e4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9afc98e4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b06f764c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9b06f764c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b06f764c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9b06f764c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9b06f764c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9b06f764c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9b06f764c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9b06f764c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b06f764c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9b06f764c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b06f764c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9b06f764c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9b06f764c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39b06f764c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b06f764c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9b06f764c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9b06f764c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9b06f764c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9b06f764c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9b06f764c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afc98e4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9afc98e4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9b13e85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9b13e85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9b13e85f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9b13e85f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9b13e85f6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39b13e85f6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9b13e85f6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39b13e85f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9b13e85f6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39b13e85f6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9b13e85f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9b13e85f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9b13e85f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39b13e85f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9b13e85f6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9b13e85f6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9b13e85f6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9b13e85f6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9b13e85f6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9b13e85f6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afc98e4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9afc98e4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9b13e85f6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39b13e85f6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9b13e85f6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39b13e85f6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9b13e85f6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39b13e85f6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9b13e85f6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39b13e85f6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9b13e85f6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39b13e85f6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9b13e85f6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9b13e85f6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9b13e85f6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39b13e85f6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9b13e85f6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39b13e85f6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8975018c79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38975018c79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afc98e4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9afc98e4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afc98e4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9afc98e4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afc98e4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9afc98e4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afc98e47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9afc98e47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5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ctrTitle"/>
          </p:nvPr>
        </p:nvSpPr>
        <p:spPr>
          <a:xfrm>
            <a:off x="2371725" y="630225"/>
            <a:ext cx="63315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-GB"/>
              <a:t>Chapter  6- Prompt Engineering</a:t>
            </a:r>
            <a:endParaRPr/>
          </a:p>
        </p:txBody>
      </p:sp>
      <p:sp>
        <p:nvSpPr>
          <p:cNvPr id="122" name="Google Shape;122;p2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From the book Hands-On Large Language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92050" y="607700"/>
            <a:ext cx="86685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Controlling Model Output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Besides prompt engineering, we can also use </a:t>
            </a:r>
            <a:r>
              <a:rPr b="1" lang="en-GB" sz="2200"/>
              <a:t>parameters </a:t>
            </a:r>
            <a:r>
              <a:rPr lang="en-GB" sz="2200"/>
              <a:t>to influence what the model generates.</a:t>
            </a:r>
            <a:endParaRPr sz="2200"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49" y="1930725"/>
            <a:ext cx="6741076" cy="2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144450" y="4201125"/>
            <a:ext cx="8668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Examples are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-GB" sz="2200"/>
              <a:t> and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lang="en-GB" sz="2200"/>
              <a:t>.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-6225" y="502050"/>
            <a:ext cx="86685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What is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b="1" lang="en-GB" sz="2200"/>
              <a:t>?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emperature</a:t>
            </a:r>
            <a:r>
              <a:rPr b="1" lang="en-GB" sz="2200"/>
              <a:t>: </a:t>
            </a:r>
            <a:r>
              <a:rPr lang="en-GB" sz="2200"/>
              <a:t>Controls randomness/creativity.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If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 = 0</a:t>
            </a:r>
            <a:r>
              <a:rPr lang="en-GB" sz="2200"/>
              <a:t> , you get the same response every time because it always chooses the most likely word.</a:t>
            </a:r>
            <a:endParaRPr sz="2200"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788" y="2262825"/>
            <a:ext cx="6294475" cy="270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103500" y="587375"/>
            <a:ext cx="8668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Let’s see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lang="en-GB" sz="2200"/>
              <a:t> in action in your pipeline:</a:t>
            </a:r>
            <a:endParaRPr sz="2200"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8200"/>
            <a:ext cx="8839202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152400" y="2254050"/>
            <a:ext cx="8668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outputs:</a:t>
            </a:r>
            <a:endParaRPr sz="2200"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0" y="2761450"/>
            <a:ext cx="8839202" cy="59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103500" y="3714950"/>
            <a:ext cx="8668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782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200"/>
              <a:t>Because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temperature=1</a:t>
            </a:r>
            <a:r>
              <a:rPr lang="en-GB" sz="2200"/>
              <a:t>, every time you run this code, the output will change.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86775" y="600250"/>
            <a:ext cx="8863800" cy="4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What is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b="1" lang="en-GB" sz="2200"/>
              <a:t>?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b="1" lang="en-GB" sz="2200"/>
              <a:t> (nucleus sampling): </a:t>
            </a:r>
            <a:r>
              <a:rPr lang="en-GB" sz="2200"/>
              <a:t>Limits selection to tokens whose </a:t>
            </a:r>
            <a:r>
              <a:rPr i="1" lang="en-GB" sz="2200"/>
              <a:t>cumulative</a:t>
            </a:r>
            <a:r>
              <a:rPr lang="en-GB" sz="2200"/>
              <a:t> probability ≤ p. Selects the smallest set of tokens that together have p% probability mass.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If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top_p=1.0</a:t>
            </a:r>
            <a:r>
              <a:rPr b="1" lang="en-GB" sz="2200"/>
              <a:t> </a:t>
            </a:r>
            <a:r>
              <a:rPr lang="en-GB" sz="2200"/>
              <a:t>, all tokens are considered (no filtering).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50" y="2571750"/>
            <a:ext cx="6386050" cy="23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86775" y="600250"/>
            <a:ext cx="8863800" cy="4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What is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b="1" lang="en-GB" sz="2200"/>
              <a:t>?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Example sentence</a:t>
            </a:r>
            <a:r>
              <a:rPr lang="en-GB" sz="2200"/>
              <a:t>: "</a:t>
            </a:r>
            <a:r>
              <a:rPr i="1" lang="en-GB" sz="2200"/>
              <a:t>Have a nice...</a:t>
            </a:r>
            <a:r>
              <a:rPr lang="en-GB" sz="2200"/>
              <a:t>"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Next word probabilities</a:t>
            </a:r>
            <a:r>
              <a:rPr lang="en-GB" sz="2200"/>
              <a:t>: "</a:t>
            </a:r>
            <a:r>
              <a:rPr i="1" lang="en-GB" sz="2200"/>
              <a:t>day</a:t>
            </a:r>
            <a:r>
              <a:rPr lang="en-GB" sz="2200"/>
              <a:t>": </a:t>
            </a:r>
            <a:r>
              <a:rPr b="1" lang="en-GB" sz="2200"/>
              <a:t>25%</a:t>
            </a:r>
            <a:r>
              <a:rPr lang="en-GB" sz="2200"/>
              <a:t>, "</a:t>
            </a:r>
            <a:r>
              <a:rPr i="1" lang="en-GB" sz="2200"/>
              <a:t>night</a:t>
            </a:r>
            <a:r>
              <a:rPr lang="en-GB" sz="2200"/>
              <a:t>": </a:t>
            </a:r>
            <a:r>
              <a:rPr b="1" lang="en-GB" sz="2200"/>
              <a:t>20%</a:t>
            </a:r>
            <a:r>
              <a:rPr lang="en-GB" sz="2200"/>
              <a:t>, "</a:t>
            </a:r>
            <a:r>
              <a:rPr i="1" lang="en-GB" sz="2200"/>
              <a:t>weekend</a:t>
            </a:r>
            <a:r>
              <a:rPr lang="en-GB" sz="2200"/>
              <a:t>": </a:t>
            </a:r>
            <a:r>
              <a:rPr b="1" lang="en-GB" sz="2200"/>
              <a:t>15%</a:t>
            </a:r>
            <a:r>
              <a:rPr lang="en-GB" sz="2200"/>
              <a:t>, "</a:t>
            </a:r>
            <a:r>
              <a:rPr i="1" lang="en-GB" sz="2200"/>
              <a:t>trip</a:t>
            </a:r>
            <a:r>
              <a:rPr lang="en-GB" sz="2200"/>
              <a:t>": </a:t>
            </a:r>
            <a:r>
              <a:rPr b="1" lang="en-GB" sz="2200"/>
              <a:t>10%</a:t>
            </a:r>
            <a:r>
              <a:rPr lang="en-GB" sz="2200"/>
              <a:t>, "</a:t>
            </a:r>
            <a:r>
              <a:rPr i="1" lang="en-GB" sz="2200"/>
              <a:t>meal</a:t>
            </a:r>
            <a:r>
              <a:rPr lang="en-GB" sz="2200"/>
              <a:t>": </a:t>
            </a:r>
            <a:r>
              <a:rPr b="1" lang="en-GB" sz="2200"/>
              <a:t>10%,</a:t>
            </a:r>
            <a:r>
              <a:rPr lang="en-GB" sz="2200"/>
              <a:t>“</a:t>
            </a:r>
            <a:r>
              <a:rPr i="1" lang="en-GB" sz="2200"/>
              <a:t>time</a:t>
            </a:r>
            <a:r>
              <a:rPr lang="en-GB" sz="2200"/>
              <a:t>":</a:t>
            </a:r>
            <a:r>
              <a:rPr b="1" lang="en-GB" sz="2200"/>
              <a:t> 5%</a:t>
            </a:r>
            <a:r>
              <a:rPr lang="en-GB" sz="2200"/>
              <a:t>, “</a:t>
            </a:r>
            <a:r>
              <a:rPr i="1" lang="en-GB" sz="2200"/>
              <a:t>rest</a:t>
            </a:r>
            <a:r>
              <a:rPr lang="en-GB" sz="2200"/>
              <a:t>”: </a:t>
            </a:r>
            <a:r>
              <a:rPr b="1" lang="en-GB" sz="2200"/>
              <a:t>5%</a:t>
            </a:r>
            <a:r>
              <a:rPr lang="en-GB" sz="2200"/>
              <a:t>. Total:</a:t>
            </a:r>
            <a:r>
              <a:rPr b="1" lang="en-GB" sz="2200"/>
              <a:t> 100%.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If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top_p=0.45</a:t>
            </a:r>
            <a:r>
              <a:rPr b="1" lang="en-GB" sz="2200"/>
              <a:t>, </a:t>
            </a:r>
            <a:r>
              <a:rPr lang="en-GB" sz="2200"/>
              <a:t>it will consider only "</a:t>
            </a:r>
            <a:r>
              <a:rPr i="1" lang="en-GB" sz="2200"/>
              <a:t>day</a:t>
            </a:r>
            <a:r>
              <a:rPr lang="en-GB" sz="2200"/>
              <a:t>" and "</a:t>
            </a:r>
            <a:r>
              <a:rPr i="1" lang="en-GB" sz="2200"/>
              <a:t>night</a:t>
            </a:r>
            <a:r>
              <a:rPr lang="en-GB" sz="2200"/>
              <a:t>", (0.25 + 0.20 = 0.45)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86775" y="600250"/>
            <a:ext cx="886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You can use</a:t>
            </a:r>
            <a:r>
              <a:rPr lang="en-GB" sz="2200"/>
              <a:t>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-GB" sz="2200"/>
              <a:t> as follows:</a:t>
            </a:r>
            <a:endParaRPr sz="220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125"/>
            <a:ext cx="8839200" cy="105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225550" y="2183525"/>
            <a:ext cx="886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This outputs:</a:t>
            </a:r>
            <a:endParaRPr sz="2200"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18925"/>
            <a:ext cx="8839200" cy="77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86775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86775" y="569075"/>
            <a:ext cx="886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b="1" lang="en-GB" sz="2200"/>
              <a:t> and </a:t>
            </a:r>
            <a:r>
              <a:rPr b="1"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b="1" lang="en-GB" sz="2200"/>
              <a:t> use cases:</a:t>
            </a:r>
            <a:endParaRPr b="1" sz="2200"/>
          </a:p>
        </p:txBody>
      </p:sp>
      <p:graphicFrame>
        <p:nvGraphicFramePr>
          <p:cNvPr id="241" name="Google Shape;241;p41"/>
          <p:cNvGraphicFramePr/>
          <p:nvPr/>
        </p:nvGraphicFramePr>
        <p:xfrm>
          <a:off x="608088" y="103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{AE983EC4-3483-46EB-B4F0-D70ED91B5024}</a:tableStyleId>
              </a:tblPr>
              <a:tblGrid>
                <a:gridCol w="2607050"/>
                <a:gridCol w="2607050"/>
                <a:gridCol w="2607050"/>
              </a:tblGrid>
              <a:tr h="84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200"/>
                        <a:t>Example Use Case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2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temperature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2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top_p</a:t>
                      </a:r>
                      <a:endParaRPr b="1" sz="2200"/>
                    </a:p>
                  </a:txBody>
                  <a:tcPr marT="91425" marB="91425" marR="91425" marL="91425"/>
                </a:tc>
              </a:tr>
              <a:tr h="84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Brainstorming session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High 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2"/>
                          </a:solidFill>
                        </a:rPr>
                        <a:t>High 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Email generation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Low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Low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Creative writing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High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Low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58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Translation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Low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High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86775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Intro to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86775" y="569075"/>
            <a:ext cx="4152300" cy="3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The Basic Ingredients of a Prompt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 basic prompt consists of two components: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the instruction 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the data </a:t>
            </a:r>
            <a:r>
              <a:rPr lang="en-GB" sz="2200"/>
              <a:t>(that relates to the instruction)</a:t>
            </a:r>
            <a:endParaRPr sz="2200"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075" y="929450"/>
            <a:ext cx="4755875" cy="27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86775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Intro to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>
            <a:off x="86775" y="569075"/>
            <a:ext cx="4485300" cy="3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Instruction-Based Prompting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Perhaps the most common prompting, and the only type most people know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Example use cases: 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Summarization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Classification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Named entity recognition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250" y="1021125"/>
            <a:ext cx="4419526" cy="239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86775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Intro to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86775" y="569075"/>
            <a:ext cx="8921100" cy="3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Techniques to Improve Instruction-Based Prompts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Specificity: 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Accurately describe what you want to achieve.</a:t>
            </a:r>
            <a:r>
              <a:rPr b="1" lang="en-GB" sz="2200"/>
              <a:t> </a:t>
            </a:r>
            <a:r>
              <a:rPr lang="en-GB" sz="2200"/>
              <a:t>Adding more information about the request, like tone and length, improves the output.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Hallucination: 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LLMs may generate incorrect information, known as hallucination. To reduce this, we can ask the LLM to only generate an answer if it actually knows the answer.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Order: 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Begin or end the prompt with the instruction. LLMs to focus on information at the beginning of a prompt (</a:t>
            </a:r>
            <a:r>
              <a:rPr b="1" lang="en-GB" sz="2200"/>
              <a:t>primacy effect</a:t>
            </a:r>
            <a:r>
              <a:rPr lang="en-GB" sz="2200"/>
              <a:t>) or at the end of a prompt (</a:t>
            </a:r>
            <a:r>
              <a:rPr b="1" lang="en-GB" sz="2200"/>
              <a:t>recency effect</a:t>
            </a:r>
            <a:r>
              <a:rPr lang="en-GB" sz="2200"/>
              <a:t>).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0" y="596900"/>
            <a:ext cx="85227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Unlike </a:t>
            </a:r>
            <a:r>
              <a:rPr b="1" lang="en-GB" sz="2200"/>
              <a:t>embedding/representation models</a:t>
            </a:r>
            <a:r>
              <a:rPr lang="en-GB" sz="2200"/>
              <a:t>, generative models need </a:t>
            </a:r>
            <a:r>
              <a:rPr b="1" lang="en-GB" sz="2200"/>
              <a:t>instructions </a:t>
            </a:r>
            <a:r>
              <a:rPr lang="en-GB" sz="2200"/>
              <a:t>to know what to do, given a data.</a:t>
            </a:r>
            <a:endParaRPr sz="2200"/>
          </a:p>
        </p:txBody>
      </p: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77900" y="1526825"/>
            <a:ext cx="85227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These instructions are also known as </a:t>
            </a:r>
            <a:r>
              <a:rPr b="1" lang="en-GB" sz="2200"/>
              <a:t>prompts.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this chapter, we will make use of mostly </a:t>
            </a:r>
            <a:r>
              <a:rPr b="1" lang="en-GB" sz="2200"/>
              <a:t>generative models.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86775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Advanced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86775" y="569075"/>
            <a:ext cx="89211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The Potential Complexity of a Prompt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In addition to the discussed components (e.g., </a:t>
            </a:r>
            <a:r>
              <a:rPr i="1" lang="en-GB" sz="2200"/>
              <a:t>instructions, data, output indicators</a:t>
            </a:r>
            <a:r>
              <a:rPr lang="en-GB" sz="2200"/>
              <a:t>), there are advanced components for more complex prompts: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Persona: 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Describe what role the LLM should take on. It's putting the LLM in a specific character's shoes. 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You’re basically asking the LLM to identify as a character that has particular characteristics. 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Example</a:t>
            </a:r>
            <a:r>
              <a:rPr lang="en-GB" sz="2200"/>
              <a:t>: "</a:t>
            </a:r>
            <a:r>
              <a:rPr i="1" lang="en-GB" sz="2200"/>
              <a:t>You are a children's storyteller.</a:t>
            </a:r>
            <a:r>
              <a:rPr lang="en-GB" sz="2200"/>
              <a:t>" If you want the LLM to use specific tone and way of writing.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86775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Advanced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0" y="720400"/>
            <a:ext cx="89211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Instruction</a:t>
            </a:r>
            <a:r>
              <a:rPr b="1" lang="en-GB" sz="2200"/>
              <a:t>: </a:t>
            </a:r>
            <a:endParaRPr b="1"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This is the task itself. This needs to be as specific as possible. 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The LLM should not have to interpret the instructions.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Example</a:t>
            </a:r>
            <a:r>
              <a:rPr lang="en-GB" sz="2200"/>
              <a:t>: "</a:t>
            </a:r>
            <a:r>
              <a:rPr i="1" lang="en-GB" sz="2200"/>
              <a:t> Write a bedtime story about a dragon who is afraid of the dark.</a:t>
            </a:r>
            <a:r>
              <a:rPr lang="en-GB" sz="2200"/>
              <a:t>" </a:t>
            </a:r>
            <a:endParaRPr sz="2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86775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Advanced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0" y="720400"/>
            <a:ext cx="89211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Context: </a:t>
            </a:r>
            <a:endParaRPr b="1"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These are additional information describing the context of the problem or task. 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It answers questions like: "What is the reason for the instruction?"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Example: </a:t>
            </a:r>
            <a:r>
              <a:rPr lang="en-GB" sz="2200"/>
              <a:t>“</a:t>
            </a:r>
            <a:r>
              <a:rPr i="1" lang="en-GB" sz="2200"/>
              <a:t>This story is for a 5-year-old child who has been having nightmares and is scared to sleep alone. The goal is to help them feel brave.</a:t>
            </a:r>
            <a:r>
              <a:rPr lang="en-GB" sz="2200"/>
              <a:t>”</a:t>
            </a:r>
            <a:endParaRPr b="1" sz="2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Advanced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0" y="720400"/>
            <a:ext cx="89211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Format</a:t>
            </a:r>
            <a:r>
              <a:rPr b="1" lang="en-GB" sz="2200"/>
              <a:t>: </a:t>
            </a:r>
            <a:endParaRPr b="1"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The</a:t>
            </a:r>
            <a:r>
              <a:rPr lang="en-GB" sz="2200"/>
              <a:t> format the LLM should use to output the generated text.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Without it, the LLM would come up with a format itself.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Example</a:t>
            </a:r>
            <a:r>
              <a:rPr lang="en-GB" sz="2200"/>
              <a:t>: "</a:t>
            </a:r>
            <a:r>
              <a:rPr i="1" lang="en-GB" sz="2200"/>
              <a:t> </a:t>
            </a:r>
            <a:r>
              <a:rPr i="1" lang="en-GB" sz="2200"/>
              <a:t>Structure the story as: </a:t>
            </a:r>
            <a:endParaRPr i="1" sz="22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Opening (2 sentences introducing the character), </a:t>
            </a:r>
            <a:endParaRPr i="1" sz="22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Challenge (What problem does the dragon face?), </a:t>
            </a:r>
            <a:endParaRPr i="1" sz="22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Resolution (How does the dragon overcome their fear?), </a:t>
            </a:r>
            <a:endParaRPr i="1" sz="22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Moral (1 sentence lesson), Keep it under 200 words.</a:t>
            </a:r>
            <a:r>
              <a:rPr lang="en-GB" sz="2200"/>
              <a:t>" </a:t>
            </a:r>
            <a:endParaRPr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Advanced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0" y="720400"/>
            <a:ext cx="89211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Audience</a:t>
            </a:r>
            <a:r>
              <a:rPr b="1" lang="en-GB" sz="2200"/>
              <a:t>: </a:t>
            </a:r>
            <a:endParaRPr b="1"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The target audience of the generated text. 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This describes the difficulty/complexity level of the generated output.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Example</a:t>
            </a:r>
            <a:r>
              <a:rPr lang="en-GB" sz="2200"/>
              <a:t>: "</a:t>
            </a:r>
            <a:r>
              <a:rPr i="1" lang="en-GB" sz="2200"/>
              <a:t> </a:t>
            </a:r>
            <a:r>
              <a:rPr i="1" lang="en-GB" sz="2200"/>
              <a:t>The story is for children aged 4-6 years old who are just learning to read. Use simple vocabulary and short sentences.</a:t>
            </a:r>
            <a:r>
              <a:rPr lang="en-GB" sz="2200"/>
              <a:t>" </a:t>
            </a:r>
            <a:endParaRPr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Advanced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97" name="Google Shape;297;p50"/>
          <p:cNvSpPr txBox="1"/>
          <p:nvPr>
            <p:ph idx="1" type="body"/>
          </p:nvPr>
        </p:nvSpPr>
        <p:spPr>
          <a:xfrm>
            <a:off x="0" y="720400"/>
            <a:ext cx="89211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Tone</a:t>
            </a:r>
            <a:r>
              <a:rPr b="1" lang="en-GB" sz="2200"/>
              <a:t>: </a:t>
            </a:r>
            <a:endParaRPr b="1"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</a:t>
            </a:r>
            <a:r>
              <a:rPr lang="en-GB" sz="2200"/>
              <a:t>he tone of voice the LLM should use in the generated text. 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If you are writing a formal email to your boss, you should not use an informal tone of voice, for example.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Example</a:t>
            </a:r>
            <a:r>
              <a:rPr lang="en-GB" sz="2200"/>
              <a:t>: "</a:t>
            </a:r>
            <a:r>
              <a:rPr i="1" lang="en-GB" sz="2200"/>
              <a:t> </a:t>
            </a:r>
            <a:r>
              <a:rPr i="1" lang="en-GB" sz="2200"/>
              <a:t>Use a warm, comforting, and encouraging tone. The story should feel like a hug - gentle, reassuring, and uplifting.</a:t>
            </a:r>
            <a:r>
              <a:rPr lang="en-GB" sz="2200"/>
              <a:t>" 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Advanced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03" name="Google Shape;303;p51"/>
          <p:cNvSpPr txBox="1"/>
          <p:nvPr>
            <p:ph idx="1" type="body"/>
          </p:nvPr>
        </p:nvSpPr>
        <p:spPr>
          <a:xfrm>
            <a:off x="0" y="720400"/>
            <a:ext cx="89211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Data</a:t>
            </a:r>
            <a:r>
              <a:rPr b="1" lang="en-GB" sz="2200"/>
              <a:t>: </a:t>
            </a:r>
            <a:endParaRPr b="1"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The main data related to the task itself. (e.g., dataset, QA list, characteristics, etc.)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Example</a:t>
            </a:r>
            <a:r>
              <a:rPr lang="en-GB" sz="2200"/>
              <a:t>: "</a:t>
            </a:r>
            <a:r>
              <a:rPr i="1" lang="en-GB" sz="2200"/>
              <a:t> </a:t>
            </a:r>
            <a:r>
              <a:rPr i="1" lang="en-GB" sz="2200"/>
              <a:t>Child's name: Emma</a:t>
            </a:r>
            <a:endParaRPr i="1" sz="2200"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Favorite color: Purple</a:t>
            </a:r>
            <a:endParaRPr i="1" sz="2200"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Pet: A stuffed bunny named Hoppy</a:t>
            </a:r>
            <a:endParaRPr i="1" sz="2200"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Fear trigger: Shadows on the bedroom wall</a:t>
            </a:r>
            <a:r>
              <a:rPr lang="en-GB" sz="2200"/>
              <a:t>" </a:t>
            </a: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Advanced Prompt Engineering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000" y="720400"/>
            <a:ext cx="5221823" cy="4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Advanced Prompt Engineering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5" name="Google Shape;315;p53"/>
          <p:cNvSpPr txBox="1"/>
          <p:nvPr>
            <p:ph idx="1" type="body"/>
          </p:nvPr>
        </p:nvSpPr>
        <p:spPr>
          <a:xfrm>
            <a:off x="0" y="720400"/>
            <a:ext cx="89211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We can apply these components like this</a:t>
            </a:r>
            <a:r>
              <a:rPr lang="en-GB" sz="2200"/>
              <a:t>: </a:t>
            </a:r>
            <a:endParaRPr sz="2200"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16" name="Google Shape;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550" y="1220725"/>
            <a:ext cx="6676150" cy="3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In-Context: Providing Examples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2" name="Google Shape;322;p54"/>
          <p:cNvSpPr txBox="1"/>
          <p:nvPr>
            <p:ph idx="1" type="body"/>
          </p:nvPr>
        </p:nvSpPr>
        <p:spPr>
          <a:xfrm>
            <a:off x="0" y="634150"/>
            <a:ext cx="89211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In the previous slides, we tried and have seen techniques to control or influence the LLM output using </a:t>
            </a:r>
            <a:r>
              <a:rPr b="1" lang="en-GB" sz="2200"/>
              <a:t>parameters </a:t>
            </a:r>
            <a:r>
              <a:rPr lang="en-GB" sz="2200"/>
              <a:t> and </a:t>
            </a:r>
            <a:r>
              <a:rPr b="1" lang="en-GB" sz="2200"/>
              <a:t>prompts. </a:t>
            </a:r>
            <a:r>
              <a:rPr lang="en-GB" sz="2200"/>
              <a:t>In this section, </a:t>
            </a:r>
            <a:r>
              <a:rPr b="1" lang="en-GB" sz="2200"/>
              <a:t>we use examples </a:t>
            </a:r>
            <a:r>
              <a:rPr lang="en-GB" sz="2200"/>
              <a:t>to show the LLM how we want the output to be. This method is known as </a:t>
            </a:r>
            <a:r>
              <a:rPr b="1" lang="en-GB" sz="2200"/>
              <a:t>In-context learning. </a:t>
            </a:r>
            <a:r>
              <a:rPr lang="en-GB" sz="2200"/>
              <a:t>It has a number of different forms: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Zero-shot prompt:</a:t>
            </a:r>
            <a:r>
              <a:rPr lang="en-GB" sz="2200"/>
              <a:t> Prompting without examples.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 </a:t>
            </a:r>
            <a:r>
              <a:rPr b="1" lang="en-GB" sz="2200"/>
              <a:t>Few-shot prompt:</a:t>
            </a:r>
            <a:r>
              <a:rPr lang="en-GB" sz="2200"/>
              <a:t> Prompting with more than one example.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>
                <a:highlight>
                  <a:schemeClr val="lt1"/>
                </a:highlight>
              </a:rPr>
              <a:t>One-shot prompt: </a:t>
            </a:r>
            <a:r>
              <a:rPr lang="en-GB" sz="2200">
                <a:highlight>
                  <a:schemeClr val="lt1"/>
                </a:highlight>
              </a:rPr>
              <a:t>Prompting with a single example.</a:t>
            </a:r>
            <a:endParaRPr sz="2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0" y="596900"/>
            <a:ext cx="8413800" cy="3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Choosing a Text Generation Model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Proprietary models (ChatGPT, Claude, etc.) are generally better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But open-source models offer flexibility and security.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Below are popular examples of both open-source and proprietary models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851" y="2674625"/>
            <a:ext cx="6042651" cy="24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In-Context: Providing Examples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328" name="Google Shape;3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13" y="720400"/>
            <a:ext cx="7011374" cy="4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In-Context: Providing Examples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34" name="Google Shape;334;p56"/>
          <p:cNvSpPr txBox="1"/>
          <p:nvPr>
            <p:ph idx="1" type="body"/>
          </p:nvPr>
        </p:nvSpPr>
        <p:spPr>
          <a:xfrm>
            <a:off x="0" y="634150"/>
            <a:ext cx="89211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Notice how we need to </a:t>
            </a:r>
            <a:r>
              <a:rPr lang="en-GB" sz="2200"/>
              <a:t>differentiate</a:t>
            </a:r>
            <a:r>
              <a:rPr lang="en-GB" sz="2200"/>
              <a:t> between (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-GB" sz="2200"/>
              <a:t>) question and the answers provided by the model (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assistant</a:t>
            </a:r>
            <a:r>
              <a:rPr lang="en-GB" sz="2200"/>
              <a:t>). This is one-shot.</a:t>
            </a:r>
            <a:endParaRPr sz="2200"/>
          </a:p>
        </p:txBody>
      </p:sp>
      <p:pic>
        <p:nvPicPr>
          <p:cNvPr id="335" name="Google Shape;3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675" y="1385400"/>
            <a:ext cx="5854823" cy="36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In-Context: Providing Examples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1" name="Google Shape;341;p57"/>
          <p:cNvSpPr txBox="1"/>
          <p:nvPr>
            <p:ph idx="1" type="body"/>
          </p:nvPr>
        </p:nvSpPr>
        <p:spPr>
          <a:xfrm>
            <a:off x="0" y="435350"/>
            <a:ext cx="8921100" cy="4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As you can see, it is important to the tokenizer and the LLM to have different roles like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-GB" sz="2200"/>
              <a:t> and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assistant</a:t>
            </a:r>
            <a:r>
              <a:rPr lang="en-GB" sz="2200"/>
              <a:t> . 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Without them, the LLM would not see it as a conversation by 2 sides. 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Here, you see the output after applying a tokenizer.</a:t>
            </a:r>
            <a:endParaRPr sz="2200"/>
          </a:p>
        </p:txBody>
      </p:sp>
      <p:pic>
        <p:nvPicPr>
          <p:cNvPr id="342" name="Google Shape;3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2218575"/>
            <a:ext cx="8623399" cy="29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0" y="8500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In-Context: Providing Examples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8" name="Google Shape;348;p58"/>
          <p:cNvSpPr txBox="1"/>
          <p:nvPr>
            <p:ph idx="1" type="body"/>
          </p:nvPr>
        </p:nvSpPr>
        <p:spPr>
          <a:xfrm>
            <a:off x="0" y="498225"/>
            <a:ext cx="8921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Using the conversation, you can generate the output as follows:</a:t>
            </a:r>
            <a:endParaRPr sz="2200"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3453"/>
            <a:ext cx="9144000" cy="891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8"/>
          <p:cNvSpPr txBox="1"/>
          <p:nvPr>
            <p:ph idx="1" type="body"/>
          </p:nvPr>
        </p:nvSpPr>
        <p:spPr>
          <a:xfrm>
            <a:off x="111450" y="1678050"/>
            <a:ext cx="8921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This outputs:</a:t>
            </a:r>
            <a:endParaRPr sz="2200"/>
          </a:p>
        </p:txBody>
      </p:sp>
      <p:pic>
        <p:nvPicPr>
          <p:cNvPr id="351" name="Google Shape;3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96000"/>
            <a:ext cx="8839200" cy="697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8"/>
          <p:cNvSpPr txBox="1"/>
          <p:nvPr>
            <p:ph idx="1" type="body"/>
          </p:nvPr>
        </p:nvSpPr>
        <p:spPr>
          <a:xfrm>
            <a:off x="152400" y="2857875"/>
            <a:ext cx="89211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The model is able to generate an answer for the non-existent word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sreeg</a:t>
            </a:r>
            <a:r>
              <a:rPr lang="en-GB" sz="2200"/>
              <a:t>,  by learning its meaning and use from the example.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This shows the importance and effectiveness of using </a:t>
            </a:r>
            <a:r>
              <a:rPr lang="en-GB" sz="2200"/>
              <a:t>examples.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type="title"/>
          </p:nvPr>
        </p:nvSpPr>
        <p:spPr>
          <a:xfrm>
            <a:off x="0" y="8500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 Prompting: Breaking up the Problem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8" name="Google Shape;358;p59"/>
          <p:cNvSpPr txBox="1"/>
          <p:nvPr>
            <p:ph idx="1" type="body"/>
          </p:nvPr>
        </p:nvSpPr>
        <p:spPr>
          <a:xfrm>
            <a:off x="0" y="498225"/>
            <a:ext cx="4440900" cy="4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In the </a:t>
            </a:r>
            <a:r>
              <a:rPr lang="en-GB" sz="2200"/>
              <a:t>earlier</a:t>
            </a:r>
            <a:r>
              <a:rPr lang="en-GB" sz="2200"/>
              <a:t> few- or one-shot </a:t>
            </a:r>
            <a:r>
              <a:rPr lang="en-GB" sz="2200"/>
              <a:t>examples</a:t>
            </a:r>
            <a:r>
              <a:rPr lang="en-GB" sz="2200"/>
              <a:t>, we see that it worked and improved the generated good answers.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With longer and more complex prompts, however, giving </a:t>
            </a:r>
            <a:r>
              <a:rPr lang="en-GB" sz="2200"/>
              <a:t>examples</a:t>
            </a:r>
            <a:r>
              <a:rPr lang="en-GB" sz="2200"/>
              <a:t> may not be enough. 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Chain prompting</a:t>
            </a:r>
            <a:r>
              <a:rPr lang="en-GB" sz="2200"/>
              <a:t> allows the LLM to process simple chunks from a complex, longer prompt. </a:t>
            </a:r>
            <a:endParaRPr sz="2200"/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900" y="886450"/>
            <a:ext cx="4606875" cy="31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 Prompting: Breaking up the Problem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65" name="Google Shape;365;p60"/>
          <p:cNvSpPr txBox="1"/>
          <p:nvPr>
            <p:ph idx="1" type="body"/>
          </p:nvPr>
        </p:nvSpPr>
        <p:spPr>
          <a:xfrm>
            <a:off x="68750" y="649500"/>
            <a:ext cx="4401900" cy="44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Chaining prompts allows the LLM to focus </a:t>
            </a:r>
            <a:r>
              <a:rPr b="1" lang="en-GB" sz="2200"/>
              <a:t>fully on each individual question</a:t>
            </a:r>
            <a:r>
              <a:rPr lang="en-GB" sz="2200"/>
              <a:t> instead of dealing with multiple requirements at once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It addresses</a:t>
            </a:r>
            <a:r>
              <a:rPr lang="en-GB" sz="2200"/>
              <a:t> the </a:t>
            </a:r>
            <a:r>
              <a:rPr b="1" lang="en-GB" sz="2200"/>
              <a:t>'lost in the middle' </a:t>
            </a:r>
            <a:r>
              <a:rPr lang="en-GB" sz="2200"/>
              <a:t>problem where information in the middle of long prompts receives less attention</a:t>
            </a:r>
            <a:r>
              <a:rPr lang="en-GB" sz="2200"/>
              <a:t> than the beginning and end.</a:t>
            </a:r>
            <a:endParaRPr sz="2200"/>
          </a:p>
        </p:txBody>
      </p:sp>
      <p:pic>
        <p:nvPicPr>
          <p:cNvPr id="366" name="Google Shape;3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650" y="1022213"/>
            <a:ext cx="4742299" cy="32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 Prompting: Breaking up the Problem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72" name="Google Shape;372;p61"/>
          <p:cNvSpPr txBox="1"/>
          <p:nvPr>
            <p:ph idx="1" type="body"/>
          </p:nvPr>
        </p:nvSpPr>
        <p:spPr>
          <a:xfrm>
            <a:off x="0" y="555325"/>
            <a:ext cx="86049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An example of chaining in python is provided below:</a:t>
            </a:r>
            <a:endParaRPr sz="2200"/>
          </a:p>
        </p:txBody>
      </p:sp>
      <p:pic>
        <p:nvPicPr>
          <p:cNvPr id="373" name="Google Shape;37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00" y="937975"/>
            <a:ext cx="79438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1"/>
          <p:cNvSpPr txBox="1"/>
          <p:nvPr>
            <p:ph idx="1" type="body"/>
          </p:nvPr>
        </p:nvSpPr>
        <p:spPr>
          <a:xfrm>
            <a:off x="269550" y="3214450"/>
            <a:ext cx="86049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This outputs:</a:t>
            </a:r>
            <a:endParaRPr sz="2200"/>
          </a:p>
        </p:txBody>
      </p:sp>
      <p:pic>
        <p:nvPicPr>
          <p:cNvPr id="375" name="Google Shape;3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50" y="3699850"/>
            <a:ext cx="8839199" cy="80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 Prompting: Breaking up the Problem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81" name="Google Shape;381;p62"/>
          <p:cNvSpPr txBox="1"/>
          <p:nvPr>
            <p:ph idx="1" type="body"/>
          </p:nvPr>
        </p:nvSpPr>
        <p:spPr>
          <a:xfrm>
            <a:off x="0" y="555325"/>
            <a:ext cx="88392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We then use the generated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GB" sz="2200"/>
              <a:t> and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Slogan </a:t>
            </a:r>
            <a:r>
              <a:rPr lang="en-GB" sz="2200"/>
              <a:t>from the previous slide to generate a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sales_pitch</a:t>
            </a:r>
            <a:r>
              <a:rPr lang="en-GB" sz="2200"/>
              <a:t>:</a:t>
            </a:r>
            <a:endParaRPr sz="2200"/>
          </a:p>
        </p:txBody>
      </p:sp>
      <p:pic>
        <p:nvPicPr>
          <p:cNvPr id="382" name="Google Shape;3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0" y="1880825"/>
            <a:ext cx="86772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 Prompting: Breaking up the Problem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0" y="637500"/>
            <a:ext cx="8839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The output is:</a:t>
            </a:r>
            <a:endParaRPr sz="2200"/>
          </a:p>
        </p:txBody>
      </p:sp>
      <p:pic>
        <p:nvPicPr>
          <p:cNvPr id="389" name="Google Shape;3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4900"/>
            <a:ext cx="8839200" cy="204236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3"/>
          <p:cNvSpPr txBox="1"/>
          <p:nvPr>
            <p:ph idx="1" type="body"/>
          </p:nvPr>
        </p:nvSpPr>
        <p:spPr>
          <a:xfrm>
            <a:off x="304800" y="3276250"/>
            <a:ext cx="88392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 useful benefit of chaining  is that we can give each call different </a:t>
            </a:r>
            <a:r>
              <a:rPr b="1" lang="en-GB" sz="2200"/>
              <a:t>parameters.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>
                <a:highlight>
                  <a:schemeClr val="lt1"/>
                </a:highlight>
              </a:rPr>
              <a:t>Example: </a:t>
            </a:r>
            <a:r>
              <a:rPr lang="en-GB" sz="2200">
                <a:highlight>
                  <a:schemeClr val="lt1"/>
                </a:highlight>
              </a:rPr>
              <a:t>Sales prompts could have a higher </a:t>
            </a:r>
            <a:r>
              <a:rPr lang="en-GB" sz="2200">
                <a:solidFill>
                  <a:srgbClr val="188038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max_tokens</a:t>
            </a:r>
            <a:r>
              <a:rPr lang="en-GB" sz="2200">
                <a:highlight>
                  <a:schemeClr val="lt1"/>
                </a:highlight>
              </a:rPr>
              <a:t>, and we could lower it for slogans and names.</a:t>
            </a:r>
            <a:endParaRPr sz="2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 Prompting: Breaking up the Problem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6" name="Google Shape;396;p64"/>
          <p:cNvSpPr txBox="1"/>
          <p:nvPr>
            <p:ph idx="1" type="body"/>
          </p:nvPr>
        </p:nvSpPr>
        <p:spPr>
          <a:xfrm>
            <a:off x="152400" y="555300"/>
            <a:ext cx="8839200" cy="4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Chain Prompting can be used for a variety of use cases, including: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Response validation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Ask the LLM to double check previously generated outputs.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Parallel prompts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Create multiple prompts in parallel and do a final pass to merge them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Writing Stories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Leverage the LLM to write books or stories by breaking down the problem into components.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121125" y="607700"/>
            <a:ext cx="84138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Loading a Text Generation Model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this </a:t>
            </a:r>
            <a:r>
              <a:rPr lang="en-GB" sz="2200"/>
              <a:t>chapter, we use `Phi-3-mini`, a model of 3.8B parameters.</a:t>
            </a:r>
            <a:endParaRPr sz="2200"/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5450"/>
            <a:ext cx="8839201" cy="72156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121125" y="2257025"/>
            <a:ext cx="8413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Let’s load the model and it’s tokenizer</a:t>
            </a:r>
            <a:endParaRPr sz="2200"/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25" y="2696775"/>
            <a:ext cx="7304525" cy="22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Reasoning with Generative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02" name="Google Shape;402;p65"/>
          <p:cNvSpPr txBox="1"/>
          <p:nvPr>
            <p:ph idx="1" type="body"/>
          </p:nvPr>
        </p:nvSpPr>
        <p:spPr>
          <a:xfrm>
            <a:off x="152400" y="555300"/>
            <a:ext cx="8839200" cy="4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Reasoning </a:t>
            </a:r>
            <a:r>
              <a:rPr lang="en-GB" sz="2200"/>
              <a:t>is a core component of human intelligence and often </a:t>
            </a:r>
            <a:r>
              <a:rPr i="1" lang="en-GB" sz="2200"/>
              <a:t>resembles</a:t>
            </a:r>
            <a:r>
              <a:rPr lang="en-GB" sz="2200"/>
              <a:t> reasoning</a:t>
            </a:r>
            <a:r>
              <a:rPr b="1" lang="en-GB" sz="2200"/>
              <a:t>.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Human reasoning can be divided into </a:t>
            </a:r>
            <a:r>
              <a:rPr b="1" lang="en-GB" sz="2200"/>
              <a:t>system 1 </a:t>
            </a:r>
            <a:r>
              <a:rPr lang="en-GB" sz="2200"/>
              <a:t>and</a:t>
            </a:r>
            <a:r>
              <a:rPr b="1" lang="en-GB" sz="2200"/>
              <a:t> system 2 thinking: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System 1: </a:t>
            </a:r>
            <a:r>
              <a:rPr lang="en-GB" sz="2200"/>
              <a:t>automatic, intuitive, and near-instantaneous. Similar to generative models that automatically generate tokens </a:t>
            </a:r>
            <a:r>
              <a:rPr b="1" lang="en-GB" sz="2200"/>
              <a:t>without self-reflection.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System 2: </a:t>
            </a:r>
            <a:r>
              <a:rPr lang="en-GB" sz="2200"/>
              <a:t>conscious, slow, and logical process. Like brainstorming and self-reflection</a:t>
            </a:r>
            <a:endParaRPr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Chain-of-Thought: Think Before Answering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08" name="Google Shape;408;p66"/>
          <p:cNvSpPr txBox="1"/>
          <p:nvPr>
            <p:ph idx="1" type="body"/>
          </p:nvPr>
        </p:nvSpPr>
        <p:spPr>
          <a:xfrm>
            <a:off x="152400" y="572550"/>
            <a:ext cx="3541800" cy="4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Chain-of-thought</a:t>
            </a:r>
            <a:r>
              <a:rPr lang="en-GB" sz="2200"/>
              <a:t>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aims to have the model think first rather than answering the question directly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mimics </a:t>
            </a:r>
            <a:r>
              <a:rPr b="1" lang="en-GB" sz="2200"/>
              <a:t>System 2 </a:t>
            </a:r>
            <a:r>
              <a:rPr lang="en-GB" sz="2200"/>
              <a:t>thinking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09" name="Google Shape;4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375" y="715300"/>
            <a:ext cx="5232650" cy="40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Chain-of-Thought: Think Before Answering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15" name="Google Shape;415;p67"/>
          <p:cNvSpPr txBox="1"/>
          <p:nvPr>
            <p:ph idx="1" type="body"/>
          </p:nvPr>
        </p:nvSpPr>
        <p:spPr>
          <a:xfrm>
            <a:off x="152400" y="642375"/>
            <a:ext cx="82863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We use the example the authors used in their paper to demonstrate this: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16" name="Google Shape;4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88" y="1455300"/>
            <a:ext cx="8420625" cy="28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Chain-of-Thought: Think Before Answering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22" name="Google Shape;422;p68"/>
          <p:cNvSpPr txBox="1"/>
          <p:nvPr>
            <p:ph idx="1" type="body"/>
          </p:nvPr>
        </p:nvSpPr>
        <p:spPr>
          <a:xfrm>
            <a:off x="152400" y="642375"/>
            <a:ext cx="8286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Generate output:</a:t>
            </a:r>
            <a:endParaRPr sz="2200"/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50" y="1023225"/>
            <a:ext cx="8707801" cy="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50" y="2159450"/>
            <a:ext cx="8839199" cy="11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8"/>
          <p:cNvSpPr txBox="1"/>
          <p:nvPr>
            <p:ph idx="1" type="body"/>
          </p:nvPr>
        </p:nvSpPr>
        <p:spPr>
          <a:xfrm>
            <a:off x="276450" y="3304600"/>
            <a:ext cx="8286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By showing the model a </a:t>
            </a:r>
            <a:r>
              <a:rPr i="1" lang="en-GB" sz="2200"/>
              <a:t>step-by-step</a:t>
            </a:r>
            <a:r>
              <a:rPr lang="en-GB" sz="2200"/>
              <a:t> solution, the model is able to generate an output with a s</a:t>
            </a:r>
            <a:r>
              <a:rPr i="1" lang="en-GB" sz="2200"/>
              <a:t>tep-by-step </a:t>
            </a:r>
            <a:r>
              <a:rPr lang="en-GB" sz="2200"/>
              <a:t>solution. 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</a:t>
            </a:r>
            <a:r>
              <a:rPr lang="en-GB" sz="2200">
                <a:highlight>
                  <a:schemeClr val="lt1"/>
                </a:highlight>
              </a:rPr>
              <a:t>is is an example of </a:t>
            </a:r>
            <a:r>
              <a:rPr b="1" lang="en-GB" sz="2200">
                <a:highlight>
                  <a:schemeClr val="lt1"/>
                </a:highlight>
              </a:rPr>
              <a:t>one-shot COT.</a:t>
            </a:r>
            <a:r>
              <a:rPr lang="en-GB" sz="2200">
                <a:highlight>
                  <a:schemeClr val="lt1"/>
                </a:highlight>
              </a:rPr>
              <a:t> </a:t>
            </a:r>
            <a:endParaRPr sz="2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9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Chain-of-Thought: Think Before Answering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31" name="Google Shape;431;p69"/>
          <p:cNvSpPr txBox="1"/>
          <p:nvPr>
            <p:ph idx="1" type="body"/>
          </p:nvPr>
        </p:nvSpPr>
        <p:spPr>
          <a:xfrm>
            <a:off x="152400" y="642375"/>
            <a:ext cx="4419600" cy="4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Previously, we </a:t>
            </a:r>
            <a:r>
              <a:rPr lang="en-GB" sz="2200"/>
              <a:t>provided</a:t>
            </a:r>
            <a:r>
              <a:rPr lang="en-GB" sz="2200"/>
              <a:t> the model an example to generate a </a:t>
            </a:r>
            <a:r>
              <a:rPr i="1" lang="en-GB" sz="2200"/>
              <a:t>step-by-step </a:t>
            </a:r>
            <a:r>
              <a:rPr lang="en-GB" sz="2200"/>
              <a:t>reasoning.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However, COT can be done without any example.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instead add an additional instruction like: </a:t>
            </a:r>
            <a:r>
              <a:rPr lang="en-GB" sz="2200"/>
              <a:t>“</a:t>
            </a:r>
            <a:r>
              <a:rPr i="1" lang="en-GB" sz="2200"/>
              <a:t>Let’s think step-by-step</a:t>
            </a:r>
            <a:r>
              <a:rPr lang="en-GB" sz="2200"/>
              <a:t>”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is called </a:t>
            </a:r>
            <a:r>
              <a:rPr b="1" lang="en-GB" sz="2200"/>
              <a:t>zero-shot COT</a:t>
            </a:r>
            <a:endParaRPr b="1" sz="2200"/>
          </a:p>
        </p:txBody>
      </p:sp>
      <p:pic>
        <p:nvPicPr>
          <p:cNvPr id="432" name="Google Shape;4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07763"/>
            <a:ext cx="4267201" cy="3834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Chain-of-Thought: Think Before Answering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38" name="Google Shape;438;p70"/>
          <p:cNvSpPr txBox="1"/>
          <p:nvPr>
            <p:ph idx="1" type="body"/>
          </p:nvPr>
        </p:nvSpPr>
        <p:spPr>
          <a:xfrm>
            <a:off x="76200" y="590625"/>
            <a:ext cx="86868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In this example, instead of providing examples, we instead give it the phrase "Let's think step-by-step."</a:t>
            </a:r>
            <a:endParaRPr sz="2200"/>
          </a:p>
        </p:txBody>
      </p:sp>
      <p:pic>
        <p:nvPicPr>
          <p:cNvPr id="439" name="Google Shape;4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975"/>
            <a:ext cx="8839200" cy="179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13" y="3377543"/>
            <a:ext cx="8298584" cy="168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1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Tree-of-Thought: Exploring Intermediate Steps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46" name="Google Shape;446;p71"/>
          <p:cNvSpPr txBox="1"/>
          <p:nvPr>
            <p:ph idx="1" type="body"/>
          </p:nvPr>
        </p:nvSpPr>
        <p:spPr>
          <a:xfrm>
            <a:off x="76200" y="529650"/>
            <a:ext cx="4204500" cy="4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Tree-of-thought </a:t>
            </a:r>
            <a:r>
              <a:rPr lang="en-GB" sz="2200"/>
              <a:t>works as follows: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At each step, the model is prompted to explore different solutions.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It then votes for the best solution and continues to the next step.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disadvantage is the need for many calls to the model, which slows the process significantly.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47" name="Google Shape;44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000" y="734150"/>
            <a:ext cx="3438947" cy="410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Tree-of-Thought: Exploring Intermediate Steps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53" name="Google Shape;453;p72"/>
          <p:cNvSpPr txBox="1"/>
          <p:nvPr>
            <p:ph idx="1" type="body"/>
          </p:nvPr>
        </p:nvSpPr>
        <p:spPr>
          <a:xfrm>
            <a:off x="76200" y="529650"/>
            <a:ext cx="88392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Fortunately, there has been a successful attempt to convert the tree-of-thought framework into a single prompting technique.</a:t>
            </a:r>
            <a:endParaRPr sz="2200"/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5000"/>
            <a:ext cx="8839200" cy="259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Tree-of-Thought: Exploring Intermediate Steps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0" name="Google Shape;460;p73"/>
          <p:cNvSpPr txBox="1"/>
          <p:nvPr>
            <p:ph idx="1" type="body"/>
          </p:nvPr>
        </p:nvSpPr>
        <p:spPr>
          <a:xfrm>
            <a:off x="76200" y="529650"/>
            <a:ext cx="88392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the output, we can see the Experts and the Steps:</a:t>
            </a:r>
            <a:endParaRPr sz="2200"/>
          </a:p>
        </p:txBody>
      </p:sp>
      <p:pic>
        <p:nvPicPr>
          <p:cNvPr id="461" name="Google Shape;4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7025"/>
            <a:ext cx="8839200" cy="3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Output Verification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>
            <a:off x="76200" y="529650"/>
            <a:ext cx="88392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Reasons for validating the output might include: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Structured output</a:t>
            </a:r>
            <a:endParaRPr b="1"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Most generative models create free-form text without following a particular template.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Some use cases require structured output in formats like JSON.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Valid output</a:t>
            </a:r>
            <a:endParaRPr b="1"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Even with a correct format, it is important to validate the actual content of the output.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58150" y="505925"/>
            <a:ext cx="84138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Loading a Text Generation Model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Let’s see the prompt template</a:t>
            </a:r>
            <a:endParaRPr sz="2200"/>
          </a:p>
        </p:txBody>
      </p:sp>
      <p:pic>
        <p:nvPicPr>
          <p:cNvPr id="152" name="Google Shape;152;p30"/>
          <p:cNvPicPr preferRelativeResize="0"/>
          <p:nvPr/>
        </p:nvPicPr>
        <p:blipFill rotWithShape="1">
          <a:blip r:embed="rId3">
            <a:alphaModFix/>
          </a:blip>
          <a:srcRect b="0" l="0" r="0" t="16694"/>
          <a:stretch/>
        </p:blipFill>
        <p:spPr>
          <a:xfrm>
            <a:off x="58150" y="1474274"/>
            <a:ext cx="8839201" cy="20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121125" y="3494800"/>
            <a:ext cx="8413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outputs:</a:t>
            </a:r>
            <a:endParaRPr sz="2200"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74500"/>
            <a:ext cx="8839201" cy="733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5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Output Verification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73" name="Google Shape;473;p75"/>
          <p:cNvSpPr txBox="1"/>
          <p:nvPr>
            <p:ph idx="1" type="body"/>
          </p:nvPr>
        </p:nvSpPr>
        <p:spPr>
          <a:xfrm>
            <a:off x="76200" y="529650"/>
            <a:ext cx="88392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Reasons for validating the output might include: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Ethics</a:t>
            </a:r>
            <a:endParaRPr b="1"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Some models have no guardrails and generate inappropriate outputs.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Examples are bias, cultural stereotypes, personally identifiable information (PII), etc.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Accuracy</a:t>
            </a:r>
            <a:endParaRPr b="1"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The aim is to double-check whether the output is factual, coherent, and free from hallucination.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6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Output Verification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79" name="Google Shape;479;p76"/>
          <p:cNvSpPr txBox="1"/>
          <p:nvPr>
            <p:ph idx="1" type="body"/>
          </p:nvPr>
        </p:nvSpPr>
        <p:spPr>
          <a:xfrm>
            <a:off x="76200" y="529650"/>
            <a:ext cx="88392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While parameters like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lang="en-GB" sz="2200"/>
              <a:t> and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-GB" sz="2200"/>
              <a:t> influence the output, there are generally </a:t>
            </a:r>
            <a:r>
              <a:rPr b="1" lang="en-GB" sz="2200"/>
              <a:t>three ways</a:t>
            </a:r>
            <a:r>
              <a:rPr lang="en-GB" sz="2200"/>
              <a:t> to control it: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GB" sz="2200"/>
              <a:t>Examples</a:t>
            </a:r>
            <a:endParaRPr b="1"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Few- or one-shot examples help improve and influence the output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GB" sz="2200"/>
              <a:t>Grammar</a:t>
            </a:r>
            <a:endParaRPr b="1"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Control the token selection process.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GB" sz="2200"/>
              <a:t>Fine-tuning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Fine-tuning helps control what and how the the model generates.</a:t>
            </a:r>
            <a:endParaRPr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Grammar: Constrained Sampling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85" name="Google Shape;485;p77"/>
          <p:cNvSpPr txBox="1"/>
          <p:nvPr>
            <p:ph idx="1" type="body"/>
          </p:nvPr>
        </p:nvSpPr>
        <p:spPr>
          <a:xfrm>
            <a:off x="76200" y="529650"/>
            <a:ext cx="88392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Few-shot learning has a problem: </a:t>
            </a:r>
            <a:r>
              <a:rPr lang="en-GB" sz="2200"/>
              <a:t>we cannot explicitly prevent certain output from being generated. So,  packages have been developed to constrain and validate the output of generative models. </a:t>
            </a:r>
            <a:r>
              <a:rPr b="1" lang="en-GB" sz="2200"/>
              <a:t>They use the model to validate their own output.</a:t>
            </a:r>
            <a:endParaRPr b="1" sz="2200"/>
          </a:p>
        </p:txBody>
      </p:sp>
      <p:pic>
        <p:nvPicPr>
          <p:cNvPr id="486" name="Google Shape;48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338" y="2192200"/>
            <a:ext cx="5767325" cy="24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Grammar: Constrained Sampling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2" name="Google Shape;492;p78"/>
          <p:cNvSpPr txBox="1"/>
          <p:nvPr>
            <p:ph idx="1" type="body"/>
          </p:nvPr>
        </p:nvSpPr>
        <p:spPr>
          <a:xfrm>
            <a:off x="76200" y="529650"/>
            <a:ext cx="88392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process mentioned in the previous slide can be taken one step further.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Instead of validating the output we can already perform validation during the token sampling process.</a:t>
            </a:r>
            <a:endParaRPr sz="2200"/>
          </a:p>
        </p:txBody>
      </p:sp>
      <p:pic>
        <p:nvPicPr>
          <p:cNvPr id="493" name="Google Shape;4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37" y="2115525"/>
            <a:ext cx="6091125" cy="29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Grammar: Constrained Sampling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9" name="Google Shape;499;p79"/>
          <p:cNvSpPr txBox="1"/>
          <p:nvPr>
            <p:ph idx="1" type="body"/>
          </p:nvPr>
        </p:nvSpPr>
        <p:spPr>
          <a:xfrm>
            <a:off x="0" y="734150"/>
            <a:ext cx="8839200" cy="4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Instead of taking into account all possible next token, we have a set of words/tokens we consider 'legal'.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example, we validate by only considering a set of words: [</a:t>
            </a:r>
            <a:r>
              <a:rPr i="1" lang="en-GB" sz="2200"/>
              <a:t>‘positive’</a:t>
            </a:r>
            <a:r>
              <a:rPr lang="en-GB" sz="2200"/>
              <a:t>, </a:t>
            </a:r>
            <a:r>
              <a:rPr i="1" lang="en-GB" sz="2200"/>
              <a:t>‘neutral’</a:t>
            </a:r>
            <a:r>
              <a:rPr lang="en-GB" sz="2200"/>
              <a:t>, </a:t>
            </a:r>
            <a:r>
              <a:rPr i="1" lang="en-GB" sz="2200"/>
              <a:t>‘negative’</a:t>
            </a:r>
            <a:r>
              <a:rPr lang="en-GB" sz="2200"/>
              <a:t>]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rest are ignored.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is important for when we want the output to follow </a:t>
            </a:r>
            <a:r>
              <a:rPr b="1" lang="en-GB" sz="2200"/>
              <a:t>strict rules, </a:t>
            </a:r>
            <a:r>
              <a:rPr lang="en-GB" sz="2200"/>
              <a:t>(e.g., JSON)</a:t>
            </a:r>
            <a:endParaRPr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0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Grammar: Constrained Sampling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05" name="Google Shape;505;p80"/>
          <p:cNvSpPr txBox="1"/>
          <p:nvPr>
            <p:ph idx="1" type="body"/>
          </p:nvPr>
        </p:nvSpPr>
        <p:spPr>
          <a:xfrm>
            <a:off x="0" y="734150"/>
            <a:ext cx="88392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To show this, we use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microsoft/Phi-3-mini-4k-instruct-gguf</a:t>
            </a:r>
            <a:endParaRPr sz="2200"/>
          </a:p>
        </p:txBody>
      </p:sp>
      <p:pic>
        <p:nvPicPr>
          <p:cNvPr id="506" name="Google Shape;5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00" y="1246325"/>
            <a:ext cx="7212541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0"/>
          <p:cNvSpPr txBox="1"/>
          <p:nvPr>
            <p:ph idx="1" type="body"/>
          </p:nvPr>
        </p:nvSpPr>
        <p:spPr>
          <a:xfrm>
            <a:off x="152400" y="3456125"/>
            <a:ext cx="88392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This model has an </a:t>
            </a:r>
            <a:r>
              <a:rPr b="1" i="1" lang="en-GB" sz="2200"/>
              <a:t>internal JSON grammar. </a:t>
            </a:r>
            <a:endParaRPr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Grammar: Constrained Sampling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13" name="Google Shape;513;p81"/>
          <p:cNvSpPr txBox="1"/>
          <p:nvPr>
            <p:ph idx="1" type="body"/>
          </p:nvPr>
        </p:nvSpPr>
        <p:spPr>
          <a:xfrm>
            <a:off x="0" y="734150"/>
            <a:ext cx="88392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Here we specify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response_format</a:t>
            </a:r>
            <a:r>
              <a:rPr lang="en-GB" sz="2200"/>
              <a:t> as a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json_object</a:t>
            </a:r>
            <a:endParaRPr sz="2200"/>
          </a:p>
        </p:txBody>
      </p:sp>
      <p:pic>
        <p:nvPicPr>
          <p:cNvPr id="514" name="Google Shape;5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1" y="1281449"/>
            <a:ext cx="8491886" cy="19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04999"/>
            <a:ext cx="8839201" cy="854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/>
          <p:nvPr>
            <p:ph type="title"/>
          </p:nvPr>
        </p:nvSpPr>
        <p:spPr>
          <a:xfrm>
            <a:off x="0" y="98750"/>
            <a:ext cx="8839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Grammar: Constrained Sampling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21" name="Google Shape;521;p82"/>
          <p:cNvSpPr txBox="1"/>
          <p:nvPr>
            <p:ph idx="1" type="body"/>
          </p:nvPr>
        </p:nvSpPr>
        <p:spPr>
          <a:xfrm>
            <a:off x="69025" y="734150"/>
            <a:ext cx="88392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Let’s see the output (it’s a long output, so we check only a part of it, the book and notes </a:t>
            </a:r>
            <a:r>
              <a:rPr lang="en-GB" sz="2200"/>
              <a:t>shows the</a:t>
            </a:r>
            <a:r>
              <a:rPr lang="en-GB" sz="2200"/>
              <a:t> complete form):</a:t>
            </a:r>
            <a:endParaRPr sz="2200"/>
          </a:p>
        </p:txBody>
      </p:sp>
      <p:pic>
        <p:nvPicPr>
          <p:cNvPr id="522" name="Google Shape;522;p82"/>
          <p:cNvPicPr preferRelativeResize="0"/>
          <p:nvPr/>
        </p:nvPicPr>
        <p:blipFill rotWithShape="1">
          <a:blip r:embed="rId3">
            <a:alphaModFix/>
          </a:blip>
          <a:srcRect b="26911" l="0" r="0" t="0"/>
          <a:stretch/>
        </p:blipFill>
        <p:spPr>
          <a:xfrm>
            <a:off x="618225" y="1757025"/>
            <a:ext cx="7923952" cy="330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>
            <p:ph type="title"/>
          </p:nvPr>
        </p:nvSpPr>
        <p:spPr>
          <a:xfrm>
            <a:off x="3969300" y="2247000"/>
            <a:ext cx="1205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1100"/>
              <a:buNone/>
            </a:pPr>
            <a:r>
              <a:rPr lang="en-GB">
                <a:highlight>
                  <a:schemeClr val="lt1"/>
                </a:highlight>
              </a:rPr>
              <a:t>END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121125" y="607700"/>
            <a:ext cx="84138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Loading a Text Generation Model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Let’s create a pipeline using `pipeline`</a:t>
            </a:r>
            <a:endParaRPr sz="2200"/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8050"/>
            <a:ext cx="8839202" cy="215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121125" y="607700"/>
            <a:ext cx="84138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Loading a Text Generation Model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this chapter, we use `Phi-3-mini`, a model of 3.8B parameters.</a:t>
            </a:r>
            <a:endParaRPr sz="2200"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5450"/>
            <a:ext cx="8839201" cy="72156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121125" y="2257025"/>
            <a:ext cx="8413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Let’s load the model and it’s tokenizer</a:t>
            </a:r>
            <a:endParaRPr sz="2200"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25" y="2696775"/>
            <a:ext cx="7304525" cy="22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92050" y="607700"/>
            <a:ext cx="84138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Loading a Text Generation Model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To properly understand and learn prompt engineering, we </a:t>
            </a:r>
            <a:r>
              <a:rPr lang="en-GB" sz="2200"/>
              <a:t>need</a:t>
            </a:r>
            <a:r>
              <a:rPr lang="en-GB" sz="2200"/>
              <a:t> to also understand the inputs on  a token level. </a:t>
            </a:r>
            <a:endParaRPr sz="2200"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121125" y="2257025"/>
            <a:ext cx="84138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Run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(prompt)</a:t>
            </a:r>
            <a:endParaRPr sz="2200"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7300"/>
            <a:ext cx="8839200" cy="30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61900"/>
            <a:ext cx="8839200" cy="1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152400" y="3660000"/>
            <a:ext cx="84138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From the Chapter 2, you probably recognize these </a:t>
            </a:r>
            <a:r>
              <a:rPr b="1" lang="en-GB" sz="2200"/>
              <a:t>special tokens</a:t>
            </a:r>
            <a:r>
              <a:rPr lang="en-GB" sz="2200"/>
              <a:t>: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&lt;|user|&gt;</a:t>
            </a:r>
            <a:r>
              <a:rPr lang="en-GB" sz="2200"/>
              <a:t> </a:t>
            </a:r>
            <a:r>
              <a:rPr lang="en-GB" sz="2200"/>
              <a:t>and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&lt;|assistant|&gt;</a:t>
            </a:r>
            <a:r>
              <a:rPr lang="en-GB" sz="2200"/>
              <a:t> and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&lt;|s|&gt;</a:t>
            </a:r>
            <a:r>
              <a:rPr lang="en-GB" sz="2200"/>
              <a:t> .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Using Text Generation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92050" y="607700"/>
            <a:ext cx="3581700" cy="3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Loading a Text Generation Model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Chapter 2, these </a:t>
            </a:r>
            <a:r>
              <a:rPr b="1" lang="en-GB" sz="2200"/>
              <a:t>special tokens</a:t>
            </a:r>
            <a:r>
              <a:rPr lang="en-GB" sz="2200"/>
              <a:t> provided structural and order information, here it tells the model </a:t>
            </a:r>
            <a:r>
              <a:rPr b="1" lang="en-GB" sz="2200"/>
              <a:t>who said what.</a:t>
            </a:r>
            <a:endParaRPr sz="2200"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150" y="888375"/>
            <a:ext cx="5165450" cy="30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